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340" r:id="rId3"/>
    <p:sldId id="279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6" r:id="rId18"/>
    <p:sldId id="357" r:id="rId19"/>
    <p:sldId id="358" r:id="rId20"/>
    <p:sldId id="355" r:id="rId21"/>
    <p:sldId id="341" r:id="rId22"/>
    <p:sldId id="278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15A21"/>
    <a:srgbClr val="FF7E79"/>
    <a:srgbClr val="0096FF"/>
    <a:srgbClr val="56396B"/>
    <a:srgbClr val="FF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8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8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9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2023. 2. 20.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55384" y="0"/>
            <a:ext cx="11736616" cy="3035062"/>
            <a:chOff x="455384" y="0"/>
            <a:chExt cx="11736616" cy="3035062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AB5644D-B30F-68D8-3707-57575A3A79F2}"/>
                </a:ext>
              </a:extLst>
            </p:cNvPr>
            <p:cNvSpPr/>
            <p:nvPr/>
          </p:nvSpPr>
          <p:spPr>
            <a:xfrm>
              <a:off x="455384" y="122949"/>
              <a:ext cx="11736616" cy="2659369"/>
            </a:xfrm>
            <a:custGeom>
              <a:avLst/>
              <a:gdLst>
                <a:gd name="connsiteX0" fmla="*/ 11736616 w 11736616"/>
                <a:gd name="connsiteY0" fmla="*/ 0 h 2659369"/>
                <a:gd name="connsiteX1" fmla="*/ 11736616 w 11736616"/>
                <a:gd name="connsiteY1" fmla="*/ 1171924 h 2659369"/>
                <a:gd name="connsiteX2" fmla="*/ 10284025 w 11736616"/>
                <a:gd name="connsiteY2" fmla="*/ 2624515 h 2659369"/>
                <a:gd name="connsiteX3" fmla="*/ 10206573 w 11736616"/>
                <a:gd name="connsiteY3" fmla="*/ 2656597 h 2659369"/>
                <a:gd name="connsiteX4" fmla="*/ 10203593 w 11736616"/>
                <a:gd name="connsiteY4" fmla="*/ 2656017 h 2659369"/>
                <a:gd name="connsiteX5" fmla="*/ 10186991 w 11736616"/>
                <a:gd name="connsiteY5" fmla="*/ 2659369 h 2659369"/>
                <a:gd name="connsiteX6" fmla="*/ 109534 w 11736616"/>
                <a:gd name="connsiteY6" fmla="*/ 2659369 h 2659369"/>
                <a:gd name="connsiteX7" fmla="*/ 0 w 11736616"/>
                <a:gd name="connsiteY7" fmla="*/ 2549835 h 2659369"/>
                <a:gd name="connsiteX8" fmla="*/ 0 w 11736616"/>
                <a:gd name="connsiteY8" fmla="*/ 1940228 h 2659369"/>
                <a:gd name="connsiteX9" fmla="*/ 109534 w 11736616"/>
                <a:gd name="connsiteY9" fmla="*/ 1830694 h 2659369"/>
                <a:gd name="connsiteX10" fmla="*/ 9905922 w 11736616"/>
                <a:gd name="connsiteY10" fmla="*/ 1830694 h 26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36616" h="2659369">
                  <a:moveTo>
                    <a:pt x="11736616" y="0"/>
                  </a:moveTo>
                  <a:lnTo>
                    <a:pt x="11736616" y="1171924"/>
                  </a:lnTo>
                  <a:lnTo>
                    <a:pt x="10284025" y="2624515"/>
                  </a:lnTo>
                  <a:cubicBezTo>
                    <a:pt x="10262637" y="2645903"/>
                    <a:pt x="10234605" y="2656597"/>
                    <a:pt x="10206573" y="2656597"/>
                  </a:cubicBezTo>
                  <a:lnTo>
                    <a:pt x="10203593" y="2656017"/>
                  </a:lnTo>
                  <a:lnTo>
                    <a:pt x="10186991" y="2659369"/>
                  </a:lnTo>
                  <a:lnTo>
                    <a:pt x="109534" y="2659369"/>
                  </a:lnTo>
                  <a:cubicBezTo>
                    <a:pt x="49040" y="2659369"/>
                    <a:pt x="0" y="2610329"/>
                    <a:pt x="0" y="2549835"/>
                  </a:cubicBezTo>
                  <a:lnTo>
                    <a:pt x="0" y="1940228"/>
                  </a:lnTo>
                  <a:cubicBezTo>
                    <a:pt x="0" y="1879734"/>
                    <a:pt x="49040" y="1830694"/>
                    <a:pt x="109534" y="1830694"/>
                  </a:cubicBezTo>
                  <a:lnTo>
                    <a:pt x="9905922" y="183069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EB96897-1D00-BE43-AEFD-0149FDC39FB3}"/>
                </a:ext>
              </a:extLst>
            </p:cNvPr>
            <p:cNvSpPr/>
            <p:nvPr/>
          </p:nvSpPr>
          <p:spPr>
            <a:xfrm>
              <a:off x="598259" y="131743"/>
              <a:ext cx="11593741" cy="2536275"/>
            </a:xfrm>
            <a:custGeom>
              <a:avLst/>
              <a:gdLst>
                <a:gd name="connsiteX0" fmla="*/ 11593741 w 11593741"/>
                <a:gd name="connsiteY0" fmla="*/ 0 h 2536275"/>
                <a:gd name="connsiteX1" fmla="*/ 11593741 w 11593741"/>
                <a:gd name="connsiteY1" fmla="*/ 1010278 h 2536275"/>
                <a:gd name="connsiteX2" fmla="*/ 10095285 w 11593741"/>
                <a:gd name="connsiteY2" fmla="*/ 2508734 h 2536275"/>
                <a:gd name="connsiteX3" fmla="*/ 10038771 w 11593741"/>
                <a:gd name="connsiteY3" fmla="*/ 2532143 h 2536275"/>
                <a:gd name="connsiteX4" fmla="*/ 10031425 w 11593741"/>
                <a:gd name="connsiteY4" fmla="*/ 2530713 h 2536275"/>
                <a:gd name="connsiteX5" fmla="*/ 10003877 w 11593741"/>
                <a:gd name="connsiteY5" fmla="*/ 2536275 h 2536275"/>
                <a:gd name="connsiteX6" fmla="*/ 79924 w 11593741"/>
                <a:gd name="connsiteY6" fmla="*/ 2536275 h 2536275"/>
                <a:gd name="connsiteX7" fmla="*/ 0 w 11593741"/>
                <a:gd name="connsiteY7" fmla="*/ 2456351 h 2536275"/>
                <a:gd name="connsiteX8" fmla="*/ 0 w 11593741"/>
                <a:gd name="connsiteY8" fmla="*/ 1901824 h 2536275"/>
                <a:gd name="connsiteX9" fmla="*/ 79924 w 11593741"/>
                <a:gd name="connsiteY9" fmla="*/ 1821900 h 2536275"/>
                <a:gd name="connsiteX10" fmla="*/ 9771840 w 11593741"/>
                <a:gd name="connsiteY10" fmla="*/ 1821900 h 25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741" h="2536275">
                  <a:moveTo>
                    <a:pt x="11593741" y="0"/>
                  </a:moveTo>
                  <a:lnTo>
                    <a:pt x="11593741" y="1010278"/>
                  </a:lnTo>
                  <a:lnTo>
                    <a:pt x="10095285" y="2508734"/>
                  </a:lnTo>
                  <a:cubicBezTo>
                    <a:pt x="10079679" y="2524340"/>
                    <a:pt x="10059225" y="2532143"/>
                    <a:pt x="10038771" y="2532143"/>
                  </a:cubicBezTo>
                  <a:lnTo>
                    <a:pt x="10031425" y="2530713"/>
                  </a:lnTo>
                  <a:lnTo>
                    <a:pt x="10003877" y="2536275"/>
                  </a:lnTo>
                  <a:lnTo>
                    <a:pt x="79924" y="2536275"/>
                  </a:lnTo>
                  <a:cubicBezTo>
                    <a:pt x="35783" y="2536275"/>
                    <a:pt x="0" y="2500492"/>
                    <a:pt x="0" y="2456351"/>
                  </a:cubicBezTo>
                  <a:lnTo>
                    <a:pt x="0" y="1901824"/>
                  </a:lnTo>
                  <a:cubicBezTo>
                    <a:pt x="0" y="1857683"/>
                    <a:pt x="35783" y="1821900"/>
                    <a:pt x="79924" y="1821900"/>
                  </a:cubicBezTo>
                  <a:lnTo>
                    <a:pt x="9771840" y="18219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E34FE10-BFBC-6EC0-4A0C-2A48DC42A65C}"/>
                </a:ext>
              </a:extLst>
            </p:cNvPr>
            <p:cNvSpPr/>
            <p:nvPr/>
          </p:nvSpPr>
          <p:spPr>
            <a:xfrm>
              <a:off x="579119" y="1"/>
              <a:ext cx="11612881" cy="2636233"/>
            </a:xfrm>
            <a:custGeom>
              <a:avLst/>
              <a:gdLst>
                <a:gd name="connsiteX0" fmla="*/ 11238713 w 11612881"/>
                <a:gd name="connsiteY0" fmla="*/ 0 h 2636233"/>
                <a:gd name="connsiteX1" fmla="*/ 11612881 w 11612881"/>
                <a:gd name="connsiteY1" fmla="*/ 0 h 2636233"/>
                <a:gd name="connsiteX2" fmla="*/ 11612881 w 11612881"/>
                <a:gd name="connsiteY2" fmla="*/ 1110231 h 2636233"/>
                <a:gd name="connsiteX3" fmla="*/ 10372629 w 11612881"/>
                <a:gd name="connsiteY3" fmla="*/ 2350483 h 2636233"/>
                <a:gd name="connsiteX4" fmla="*/ 10075587 w 11612881"/>
                <a:gd name="connsiteY4" fmla="*/ 2636233 h 2636233"/>
                <a:gd name="connsiteX5" fmla="*/ 10081608 w 11612881"/>
                <a:gd name="connsiteY5" fmla="*/ 2295188 h 2636233"/>
                <a:gd name="connsiteX6" fmla="*/ 10083080 w 11612881"/>
                <a:gd name="connsiteY6" fmla="*/ 2146982 h 2636233"/>
                <a:gd name="connsiteX7" fmla="*/ 10079100 w 11612881"/>
                <a:gd name="connsiteY7" fmla="*/ 2156590 h 2636233"/>
                <a:gd name="connsiteX8" fmla="*/ 10065617 w 11612881"/>
                <a:gd name="connsiteY8" fmla="*/ 2162175 h 2636233"/>
                <a:gd name="connsiteX9" fmla="*/ 19068 w 11612881"/>
                <a:gd name="connsiteY9" fmla="*/ 2162175 h 2636233"/>
                <a:gd name="connsiteX10" fmla="*/ 0 w 11612881"/>
                <a:gd name="connsiteY10" fmla="*/ 2143107 h 2636233"/>
                <a:gd name="connsiteX11" fmla="*/ 0 w 11612881"/>
                <a:gd name="connsiteY11" fmla="*/ 2010811 h 2636233"/>
                <a:gd name="connsiteX12" fmla="*/ 19068 w 11612881"/>
                <a:gd name="connsiteY12" fmla="*/ 1991743 h 2636233"/>
                <a:gd name="connsiteX13" fmla="*/ 10065617 w 11612881"/>
                <a:gd name="connsiteY13" fmla="*/ 1991743 h 2636233"/>
                <a:gd name="connsiteX14" fmla="*/ 10084685 w 11612881"/>
                <a:gd name="connsiteY14" fmla="*/ 2010811 h 2636233"/>
                <a:gd name="connsiteX15" fmla="*/ 10084685 w 11612881"/>
                <a:gd name="connsiteY15" fmla="*/ 2052129 h 2636233"/>
                <a:gd name="connsiteX16" fmla="*/ 10087630 w 11612881"/>
                <a:gd name="connsiteY16" fmla="*/ 1921995 h 2636233"/>
                <a:gd name="connsiteX17" fmla="*/ 9630430 w 11612881"/>
                <a:gd name="connsiteY17" fmla="*/ 1608284 h 26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12881" h="2636233">
                  <a:moveTo>
                    <a:pt x="11238713" y="0"/>
                  </a:moveTo>
                  <a:lnTo>
                    <a:pt x="11612881" y="0"/>
                  </a:lnTo>
                  <a:lnTo>
                    <a:pt x="11612881" y="1110231"/>
                  </a:lnTo>
                  <a:lnTo>
                    <a:pt x="10372629" y="2350483"/>
                  </a:lnTo>
                  <a:cubicBezTo>
                    <a:pt x="10326769" y="2396343"/>
                    <a:pt x="10130971" y="2617798"/>
                    <a:pt x="10075587" y="2636233"/>
                  </a:cubicBezTo>
                  <a:cubicBezTo>
                    <a:pt x="10079578" y="2542593"/>
                    <a:pt x="10080593" y="2421569"/>
                    <a:pt x="10081608" y="2295188"/>
                  </a:cubicBezTo>
                  <a:lnTo>
                    <a:pt x="10083080" y="2146982"/>
                  </a:lnTo>
                  <a:lnTo>
                    <a:pt x="10079100" y="2156590"/>
                  </a:lnTo>
                  <a:cubicBezTo>
                    <a:pt x="10075650" y="2160041"/>
                    <a:pt x="10070883" y="2162175"/>
                    <a:pt x="10065617" y="2162175"/>
                  </a:cubicBezTo>
                  <a:lnTo>
                    <a:pt x="19068" y="2162175"/>
                  </a:lnTo>
                  <a:cubicBezTo>
                    <a:pt x="8537" y="2162175"/>
                    <a:pt x="0" y="2153638"/>
                    <a:pt x="0" y="2143107"/>
                  </a:cubicBezTo>
                  <a:lnTo>
                    <a:pt x="0" y="2010811"/>
                  </a:lnTo>
                  <a:cubicBezTo>
                    <a:pt x="0" y="2000280"/>
                    <a:pt x="8537" y="1991743"/>
                    <a:pt x="19068" y="1991743"/>
                  </a:cubicBezTo>
                  <a:lnTo>
                    <a:pt x="10065617" y="1991743"/>
                  </a:lnTo>
                  <a:cubicBezTo>
                    <a:pt x="10076148" y="1991743"/>
                    <a:pt x="10084685" y="2000280"/>
                    <a:pt x="10084685" y="2010811"/>
                  </a:cubicBezTo>
                  <a:lnTo>
                    <a:pt x="10084685" y="2052129"/>
                  </a:lnTo>
                  <a:lnTo>
                    <a:pt x="10087630" y="1921995"/>
                  </a:lnTo>
                  <a:cubicBezTo>
                    <a:pt x="10041770" y="1876135"/>
                    <a:pt x="9584570" y="1654144"/>
                    <a:pt x="9630430" y="1608284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1729278" cy="1991743"/>
            </a:xfrm>
            <a:custGeom>
              <a:avLst/>
              <a:gdLst>
                <a:gd name="connsiteX0" fmla="*/ 1986027 w 11729278"/>
                <a:gd name="connsiteY0" fmla="*/ 0 h 1991743"/>
                <a:gd name="connsiteX1" fmla="*/ 11729278 w 11729278"/>
                <a:gd name="connsiteY1" fmla="*/ 0 h 1991743"/>
                <a:gd name="connsiteX2" fmla="*/ 11729278 w 11729278"/>
                <a:gd name="connsiteY2" fmla="*/ 494905 h 1991743"/>
                <a:gd name="connsiteX3" fmla="*/ 10236736 w 11729278"/>
                <a:gd name="connsiteY3" fmla="*/ 1991743 h 1991743"/>
                <a:gd name="connsiteX4" fmla="*/ 0 w 11729278"/>
                <a:gd name="connsiteY4" fmla="*/ 1991743 h 199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278" h="1991743">
                  <a:moveTo>
                    <a:pt x="1986027" y="0"/>
                  </a:moveTo>
                  <a:lnTo>
                    <a:pt x="11729278" y="0"/>
                  </a:lnTo>
                  <a:lnTo>
                    <a:pt x="11729278" y="494905"/>
                  </a:lnTo>
                  <a:lnTo>
                    <a:pt x="10236736" y="1991743"/>
                  </a:lnTo>
                  <a:lnTo>
                    <a:pt x="0" y="1991743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56552" y="125042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41591" y="1519753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64020" y="1416372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23484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23551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69AB9B-8EFB-384B-205C-617E9C95660C}"/>
              </a:ext>
            </a:extLst>
          </p:cNvPr>
          <p:cNvSpPr txBox="1"/>
          <p:nvPr/>
        </p:nvSpPr>
        <p:spPr>
          <a:xfrm>
            <a:off x="1944687" y="3429000"/>
            <a:ext cx="8302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algn="ctr">
              <a:defRPr/>
            </a:pPr>
            <a:r>
              <a:rPr lang="en-US" altLang="ko-KR" sz="6000" b="1" i="1" kern="0" dirty="0">
                <a:ln w="15875">
                  <a:noFill/>
                </a:ln>
                <a:solidFill>
                  <a:srgbClr val="56396B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Object-Oriented Programming</a:t>
            </a:r>
          </a:p>
          <a:p>
            <a:pPr marL="0" lvl="1" indent="-457200" algn="ctr">
              <a:defRPr/>
            </a:pPr>
            <a:r>
              <a:rPr lang="en-US" altLang="ko-KR" sz="2000" kern="0" dirty="0">
                <a:solidFill>
                  <a:srgbClr val="56396B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Practice Week5</a:t>
            </a:r>
            <a:endParaRPr lang="ko-KR" altLang="en-US" sz="5400" dirty="0">
              <a:solidFill>
                <a:srgbClr val="56396B"/>
              </a:solidFill>
              <a:latin typeface="Nanum GaRamYeonGgoc" panose="02000503000000000000" pitchFamily="2" charset="-127"/>
              <a:ea typeface="Nanum GaRamYeonGgoc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22104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A8F6B2-3DC7-6117-94B9-7F459BB0E13E}"/>
              </a:ext>
            </a:extLst>
          </p:cNvPr>
          <p:cNvSpPr/>
          <p:nvPr/>
        </p:nvSpPr>
        <p:spPr>
          <a:xfrm>
            <a:off x="202820" y="2454810"/>
            <a:ext cx="11989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As far as Java is concerned, </a:t>
            </a:r>
          </a:p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everything is strictly </a:t>
            </a:r>
            <a:r>
              <a:rPr lang="en-US" sz="54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Pass-by-Value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.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4F824E-3B03-FBCC-A5A3-C03A820D6F4D}"/>
              </a:ext>
            </a:extLst>
          </p:cNvPr>
          <p:cNvSpPr/>
          <p:nvPr/>
        </p:nvSpPr>
        <p:spPr>
          <a:xfrm>
            <a:off x="7200900" y="3408917"/>
            <a:ext cx="4687146" cy="7162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085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A8F6B2-3DC7-6117-94B9-7F459BB0E13E}"/>
              </a:ext>
            </a:extLst>
          </p:cNvPr>
          <p:cNvSpPr/>
          <p:nvPr/>
        </p:nvSpPr>
        <p:spPr>
          <a:xfrm>
            <a:off x="202820" y="2454810"/>
            <a:ext cx="11989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As far as Java is concerned, </a:t>
            </a:r>
          </a:p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everything is strictly </a:t>
            </a:r>
            <a:r>
              <a:rPr lang="en-US" sz="54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Pass-by-Value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.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99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A8F6B2-3DC7-6117-94B9-7F459BB0E13E}"/>
              </a:ext>
            </a:extLst>
          </p:cNvPr>
          <p:cNvSpPr/>
          <p:nvPr/>
        </p:nvSpPr>
        <p:spPr>
          <a:xfrm>
            <a:off x="202820" y="2454810"/>
            <a:ext cx="11989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As far as Java is concerned, </a:t>
            </a:r>
          </a:p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everything is strictly </a:t>
            </a:r>
            <a:r>
              <a:rPr lang="en-US" sz="54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Pass-by-Value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.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D1EEF-8507-9DCB-F65A-77378A3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2"/>
            <a:ext cx="12161574" cy="68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A8F6B2-3DC7-6117-94B9-7F459BB0E13E}"/>
              </a:ext>
            </a:extLst>
          </p:cNvPr>
          <p:cNvSpPr/>
          <p:nvPr/>
        </p:nvSpPr>
        <p:spPr>
          <a:xfrm>
            <a:off x="202820" y="2454810"/>
            <a:ext cx="119891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As far as Java is concerned, </a:t>
            </a:r>
          </a:p>
          <a:p>
            <a:pPr algn="ctr"/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everything is strictly </a:t>
            </a:r>
            <a:r>
              <a:rPr lang="en-US" sz="5400" b="1" i="1" dirty="0">
                <a:solidFill>
                  <a:srgbClr val="000000"/>
                </a:solidFill>
                <a:effectLst/>
                <a:latin typeface="Raleway" pitchFamily="2" charset="77"/>
              </a:rPr>
              <a:t>Pass-by-Value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.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D1EEF-8507-9DCB-F65A-77378A3E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2"/>
            <a:ext cx="12161574" cy="688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7D9A3-419A-4EC1-7F9D-2C03834F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852" y="1284505"/>
            <a:ext cx="6396328" cy="52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1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1217303" y="2591749"/>
            <a:ext cx="944931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Overloading</a:t>
            </a:r>
          </a:p>
        </p:txBody>
      </p:sp>
    </p:spTree>
    <p:extLst>
      <p:ext uri="{BB962C8B-B14F-4D97-AF65-F5344CB8AC3E}">
        <p14:creationId xmlns:p14="http://schemas.microsoft.com/office/powerpoint/2010/main" val="156667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713415" y="2591749"/>
            <a:ext cx="104570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B06A2-7791-6588-BF93-5F9EA8F2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2" y="1568594"/>
            <a:ext cx="11428574" cy="39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0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713415" y="2591749"/>
            <a:ext cx="104570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Overloading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9B00-679F-A147-CE14-C382A8A0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8" y="2633313"/>
            <a:ext cx="11028528" cy="22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713415" y="2591749"/>
            <a:ext cx="104570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D944B-28DC-0689-81A8-285F801E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8"/>
          <a:stretch/>
        </p:blipFill>
        <p:spPr>
          <a:xfrm>
            <a:off x="693017" y="1666345"/>
            <a:ext cx="10785568" cy="46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713415" y="2591749"/>
            <a:ext cx="104570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D944B-28DC-0689-81A8-285F801E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8"/>
          <a:stretch/>
        </p:blipFill>
        <p:spPr>
          <a:xfrm>
            <a:off x="693017" y="1666345"/>
            <a:ext cx="10785568" cy="46714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8C708B-A3AB-B96A-7F36-6FF78F0D6BCA}"/>
              </a:ext>
            </a:extLst>
          </p:cNvPr>
          <p:cNvSpPr/>
          <p:nvPr/>
        </p:nvSpPr>
        <p:spPr>
          <a:xfrm>
            <a:off x="5638220" y="1329865"/>
            <a:ext cx="62103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Yangmalgumung" panose="02020603020101020101" pitchFamily="18" charset="-127"/>
                <a:ea typeface="210 Yangmalgumung" panose="02020603020101020101" pitchFamily="18" charset="-127"/>
              </a:rPr>
              <a:t>Different number of parameter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Yangmalgumung" panose="02020603020101020101" pitchFamily="18" charset="-127"/>
              <a:ea typeface="210 Yangmalgumung" panose="02020603020101020101" pitchFamily="18" charset="-127"/>
            </a:endParaRPr>
          </a:p>
        </p:txBody>
      </p:sp>
      <p:pic>
        <p:nvPicPr>
          <p:cNvPr id="11" name="Graphic 10" descr="Back outline">
            <a:extLst>
              <a:ext uri="{FF2B5EF4-FFF2-40B4-BE49-F238E27FC236}">
                <a16:creationId xmlns:a16="http://schemas.microsoft.com/office/drawing/2014/main" id="{ECDDCEB6-3CB9-79EA-108B-B1C23C474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5118" y="693067"/>
            <a:ext cx="2261970" cy="22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713415" y="2591749"/>
            <a:ext cx="104570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D944B-28DC-0689-81A8-285F801E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8"/>
          <a:stretch/>
        </p:blipFill>
        <p:spPr>
          <a:xfrm>
            <a:off x="693017" y="1666345"/>
            <a:ext cx="10785568" cy="46714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8C708B-A3AB-B96A-7F36-6FF78F0D6BCA}"/>
              </a:ext>
            </a:extLst>
          </p:cNvPr>
          <p:cNvSpPr/>
          <p:nvPr/>
        </p:nvSpPr>
        <p:spPr>
          <a:xfrm>
            <a:off x="5638220" y="1329865"/>
            <a:ext cx="62103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Yangmalgumung" panose="02020603020101020101" pitchFamily="18" charset="-127"/>
                <a:ea typeface="210 Yangmalgumung" panose="02020603020101020101" pitchFamily="18" charset="-127"/>
              </a:rPr>
              <a:t>Different number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Yangmalgumung" panose="02020603020101020101" pitchFamily="18" charset="-127"/>
                <a:ea typeface="210 Yangmalgumung" panose="02020603020101020101" pitchFamily="18" charset="-127"/>
              </a:rPr>
              <a:t>of parameter</a:t>
            </a:r>
            <a:endParaRPr lang="en-US" sz="3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Yangmalgumung" panose="02020603020101020101" pitchFamily="18" charset="-127"/>
              <a:ea typeface="210 Yangmalgumung" panose="02020603020101020101" pitchFamily="18" charset="-127"/>
            </a:endParaRPr>
          </a:p>
        </p:txBody>
      </p:sp>
      <p:pic>
        <p:nvPicPr>
          <p:cNvPr id="11" name="Graphic 10" descr="Back outline">
            <a:extLst>
              <a:ext uri="{FF2B5EF4-FFF2-40B4-BE49-F238E27FC236}">
                <a16:creationId xmlns:a16="http://schemas.microsoft.com/office/drawing/2014/main" id="{ECDDCEB6-3CB9-79EA-108B-B1C23C474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5118" y="693067"/>
            <a:ext cx="2261970" cy="22619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E56443-4483-3EBE-D364-51146B8482D8}"/>
              </a:ext>
            </a:extLst>
          </p:cNvPr>
          <p:cNvSpPr/>
          <p:nvPr/>
        </p:nvSpPr>
        <p:spPr>
          <a:xfrm>
            <a:off x="4783859" y="4660824"/>
            <a:ext cx="661270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effectLst/>
                <a:latin typeface="210 Yangmalgumung" panose="02020603020101020101" pitchFamily="18" charset="-127"/>
                <a:ea typeface="210 Yangmalgumung" panose="02020603020101020101" pitchFamily="18" charset="-127"/>
              </a:rPr>
              <a:t>Same Number of parameters,</a:t>
            </a:r>
          </a:p>
          <a:p>
            <a:pPr algn="ctr"/>
            <a:r>
              <a:rPr lang="en-US" sz="2800" b="0" i="0" dirty="0">
                <a:effectLst/>
                <a:latin typeface="210 Yangmalgumung" panose="02020603020101020101" pitchFamily="18" charset="-127"/>
                <a:ea typeface="210 Yangmalgumung" panose="02020603020101020101" pitchFamily="18" charset="-127"/>
              </a:rPr>
              <a:t>but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210 Yangmalgumung" panose="02020603020101020101" pitchFamily="18" charset="-127"/>
                <a:ea typeface="210 Yangmalgumung" panose="02020603020101020101" pitchFamily="18" charset="-127"/>
              </a:rPr>
              <a:t>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210 Yangmalgumung" panose="02020603020101020101" pitchFamily="18" charset="-127"/>
                <a:ea typeface="210 Yangmalgumung" panose="02020603020101020101" pitchFamily="18" charset="-127"/>
              </a:rPr>
              <a:t>different data types </a:t>
            </a:r>
            <a:r>
              <a:rPr lang="en-US" sz="2800" b="0" i="0" dirty="0">
                <a:effectLst/>
                <a:latin typeface="210 Yangmalgumung" panose="02020603020101020101" pitchFamily="18" charset="-127"/>
                <a:ea typeface="210 Yangmalgumung" panose="02020603020101020101" pitchFamily="18" charset="-127"/>
              </a:rPr>
              <a:t>in the parameters</a:t>
            </a:r>
            <a:endParaRPr lang="en-US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Yangmalgumung" panose="02020603020101020101" pitchFamily="18" charset="-127"/>
              <a:ea typeface="210 Yangmalgumung" panose="02020603020101020101" pitchFamily="18" charset="-127"/>
            </a:endParaRPr>
          </a:p>
        </p:txBody>
      </p:sp>
      <p:pic>
        <p:nvPicPr>
          <p:cNvPr id="17" name="Graphic 16" descr="Back outline">
            <a:extLst>
              <a:ext uri="{FF2B5EF4-FFF2-40B4-BE49-F238E27FC236}">
                <a16:creationId xmlns:a16="http://schemas.microsoft.com/office/drawing/2014/main" id="{4646A04B-027E-EFFF-B7B0-4B52E6EF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20000">
            <a:off x="3738931" y="2975592"/>
            <a:ext cx="1537712" cy="15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Today we have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07474-FD04-E1DC-8F27-48CC01CD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6" y="2741868"/>
            <a:ext cx="4570845" cy="2945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BDCF3-BC44-9E6B-1D7A-4C714F9F4797}"/>
              </a:ext>
            </a:extLst>
          </p:cNvPr>
          <p:cNvSpPr/>
          <p:nvPr/>
        </p:nvSpPr>
        <p:spPr>
          <a:xfrm>
            <a:off x="6427366" y="3506718"/>
            <a:ext cx="45267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NASI +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C42C3-502C-164F-A22B-219001280653}"/>
              </a:ext>
            </a:extLst>
          </p:cNvPr>
          <p:cNvSpPr/>
          <p:nvPr/>
        </p:nvSpPr>
        <p:spPr>
          <a:xfrm>
            <a:off x="9741759" y="5680462"/>
            <a:ext cx="2397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😚 😚 😚</a:t>
            </a:r>
          </a:p>
        </p:txBody>
      </p:sp>
    </p:spTree>
    <p:extLst>
      <p:ext uri="{BB962C8B-B14F-4D97-AF65-F5344CB8AC3E}">
        <p14:creationId xmlns:p14="http://schemas.microsoft.com/office/powerpoint/2010/main" val="73029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579119" y="2591749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7452C-60A5-BDEB-E3B0-91CFB06A58FF}"/>
              </a:ext>
            </a:extLst>
          </p:cNvPr>
          <p:cNvSpPr/>
          <p:nvPr/>
        </p:nvSpPr>
        <p:spPr>
          <a:xfrm>
            <a:off x="597546" y="2967335"/>
            <a:ext cx="109969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Must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 have different parameters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Can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 have different return types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2LotteMartHappyBold" panose="02020603020101020101" pitchFamily="18" charset="-127"/>
              <a:ea typeface="12LotteMartHappy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87BF9-D8DF-D248-AD19-BAD410EED4C1}"/>
              </a:ext>
            </a:extLst>
          </p:cNvPr>
          <p:cNvSpPr txBox="1"/>
          <p:nvPr/>
        </p:nvSpPr>
        <p:spPr>
          <a:xfrm>
            <a:off x="1829396" y="1478429"/>
            <a:ext cx="83285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Overloaded Methods</a:t>
            </a:r>
          </a:p>
        </p:txBody>
      </p:sp>
    </p:spTree>
    <p:extLst>
      <p:ext uri="{BB962C8B-B14F-4D97-AF65-F5344CB8AC3E}">
        <p14:creationId xmlns:p14="http://schemas.microsoft.com/office/powerpoint/2010/main" val="115519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4084341" y="115585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54E2-DA97-A2C0-0471-B762DC1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2"/>
          <a:stretch/>
        </p:blipFill>
        <p:spPr>
          <a:xfrm>
            <a:off x="455384" y="1822037"/>
            <a:ext cx="7772400" cy="41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BF00-6AD5-1087-7D87-F3B58EE7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8" r="1786" b="33444"/>
          <a:stretch/>
        </p:blipFill>
        <p:spPr>
          <a:xfrm>
            <a:off x="1591929" y="1552422"/>
            <a:ext cx="8506023" cy="296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2194622" y="4800600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79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79DD81-80D9-0D84-C32A-F0FC06CD8BB1}"/>
              </a:ext>
            </a:extLst>
          </p:cNvPr>
          <p:cNvGrpSpPr/>
          <p:nvPr/>
        </p:nvGrpSpPr>
        <p:grpSpPr>
          <a:xfrm>
            <a:off x="426357" y="-1"/>
            <a:ext cx="11765645" cy="6257233"/>
            <a:chOff x="426357" y="-1"/>
            <a:chExt cx="11765645" cy="62572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2181260-7412-21B0-37C1-6A4C3D583093}"/>
                </a:ext>
              </a:extLst>
            </p:cNvPr>
            <p:cNvSpPr/>
            <p:nvPr/>
          </p:nvSpPr>
          <p:spPr>
            <a:xfrm>
              <a:off x="426357" y="3513392"/>
              <a:ext cx="11765645" cy="2508051"/>
            </a:xfrm>
            <a:custGeom>
              <a:avLst/>
              <a:gdLst>
                <a:gd name="connsiteX0" fmla="*/ 11765645 w 11765645"/>
                <a:gd name="connsiteY0" fmla="*/ 0 h 2508051"/>
                <a:gd name="connsiteX1" fmla="*/ 11765645 w 11765645"/>
                <a:gd name="connsiteY1" fmla="*/ 1093308 h 2508051"/>
                <a:gd name="connsiteX2" fmla="*/ 10284025 w 11765645"/>
                <a:gd name="connsiteY2" fmla="*/ 2475535 h 2508051"/>
                <a:gd name="connsiteX3" fmla="*/ 10206573 w 11765645"/>
                <a:gd name="connsiteY3" fmla="*/ 2505465 h 2508051"/>
                <a:gd name="connsiteX4" fmla="*/ 10203593 w 11765645"/>
                <a:gd name="connsiteY4" fmla="*/ 2504924 h 2508051"/>
                <a:gd name="connsiteX5" fmla="*/ 10186991 w 11765645"/>
                <a:gd name="connsiteY5" fmla="*/ 2508051 h 2508051"/>
                <a:gd name="connsiteX6" fmla="*/ 109534 w 11765645"/>
                <a:gd name="connsiteY6" fmla="*/ 2508051 h 2508051"/>
                <a:gd name="connsiteX7" fmla="*/ 0 w 11765645"/>
                <a:gd name="connsiteY7" fmla="*/ 2405865 h 2508051"/>
                <a:gd name="connsiteX8" fmla="*/ 0 w 11765645"/>
                <a:gd name="connsiteY8" fmla="*/ 1837153 h 2508051"/>
                <a:gd name="connsiteX9" fmla="*/ 109534 w 11765645"/>
                <a:gd name="connsiteY9" fmla="*/ 1734967 h 2508051"/>
                <a:gd name="connsiteX10" fmla="*/ 9905922 w 11765645"/>
                <a:gd name="connsiteY10" fmla="*/ 1734967 h 250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5645" h="2508051">
                  <a:moveTo>
                    <a:pt x="11765645" y="0"/>
                  </a:moveTo>
                  <a:lnTo>
                    <a:pt x="11765645" y="1093308"/>
                  </a:lnTo>
                  <a:lnTo>
                    <a:pt x="10284025" y="2475535"/>
                  </a:lnTo>
                  <a:cubicBezTo>
                    <a:pt x="10262637" y="2495488"/>
                    <a:pt x="10234605" y="2505465"/>
                    <a:pt x="10206573" y="2505465"/>
                  </a:cubicBezTo>
                  <a:lnTo>
                    <a:pt x="10203593" y="2504924"/>
                  </a:lnTo>
                  <a:lnTo>
                    <a:pt x="10186991" y="2508051"/>
                  </a:lnTo>
                  <a:lnTo>
                    <a:pt x="109534" y="2508051"/>
                  </a:lnTo>
                  <a:cubicBezTo>
                    <a:pt x="49040" y="2508051"/>
                    <a:pt x="0" y="2462301"/>
                    <a:pt x="0" y="2405865"/>
                  </a:cubicBezTo>
                  <a:lnTo>
                    <a:pt x="0" y="1837153"/>
                  </a:lnTo>
                  <a:cubicBezTo>
                    <a:pt x="0" y="1780717"/>
                    <a:pt x="49040" y="1734967"/>
                    <a:pt x="109534" y="1734967"/>
                  </a:cubicBezTo>
                  <a:lnTo>
                    <a:pt x="9905922" y="1734967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C62A21-BF55-6576-2E5F-7A25A73EED62}"/>
                </a:ext>
              </a:extLst>
            </p:cNvPr>
            <p:cNvSpPr/>
            <p:nvPr/>
          </p:nvSpPr>
          <p:spPr>
            <a:xfrm>
              <a:off x="569231" y="3521598"/>
              <a:ext cx="11622769" cy="2393213"/>
            </a:xfrm>
            <a:custGeom>
              <a:avLst/>
              <a:gdLst>
                <a:gd name="connsiteX0" fmla="*/ 11622769 w 11622769"/>
                <a:gd name="connsiteY0" fmla="*/ 0 h 2393213"/>
                <a:gd name="connsiteX1" fmla="*/ 11622769 w 11622769"/>
                <a:gd name="connsiteY1" fmla="*/ 942505 h 2393213"/>
                <a:gd name="connsiteX2" fmla="*/ 10095285 w 11622769"/>
                <a:gd name="connsiteY2" fmla="*/ 2367520 h 2393213"/>
                <a:gd name="connsiteX3" fmla="*/ 10038771 w 11622769"/>
                <a:gd name="connsiteY3" fmla="*/ 2389358 h 2393213"/>
                <a:gd name="connsiteX4" fmla="*/ 10031425 w 11622769"/>
                <a:gd name="connsiteY4" fmla="*/ 2388024 h 2393213"/>
                <a:gd name="connsiteX5" fmla="*/ 10003877 w 11622769"/>
                <a:gd name="connsiteY5" fmla="*/ 2393213 h 2393213"/>
                <a:gd name="connsiteX6" fmla="*/ 79924 w 11622769"/>
                <a:gd name="connsiteY6" fmla="*/ 2393213 h 2393213"/>
                <a:gd name="connsiteX7" fmla="*/ 0 w 11622769"/>
                <a:gd name="connsiteY7" fmla="*/ 2318651 h 2393213"/>
                <a:gd name="connsiteX8" fmla="*/ 0 w 11622769"/>
                <a:gd name="connsiteY8" fmla="*/ 1801323 h 2393213"/>
                <a:gd name="connsiteX9" fmla="*/ 79924 w 11622769"/>
                <a:gd name="connsiteY9" fmla="*/ 1726761 h 2393213"/>
                <a:gd name="connsiteX10" fmla="*/ 9771840 w 11622769"/>
                <a:gd name="connsiteY10" fmla="*/ 1726761 h 239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2769" h="2393213">
                  <a:moveTo>
                    <a:pt x="11622769" y="0"/>
                  </a:moveTo>
                  <a:lnTo>
                    <a:pt x="11622769" y="942505"/>
                  </a:lnTo>
                  <a:lnTo>
                    <a:pt x="10095285" y="2367520"/>
                  </a:lnTo>
                  <a:cubicBezTo>
                    <a:pt x="10079679" y="2382079"/>
                    <a:pt x="10059225" y="2389358"/>
                    <a:pt x="10038771" y="2389358"/>
                  </a:cubicBezTo>
                  <a:lnTo>
                    <a:pt x="10031425" y="2388024"/>
                  </a:lnTo>
                  <a:lnTo>
                    <a:pt x="10003877" y="2393213"/>
                  </a:lnTo>
                  <a:lnTo>
                    <a:pt x="79924" y="2393213"/>
                  </a:lnTo>
                  <a:cubicBezTo>
                    <a:pt x="35783" y="2393213"/>
                    <a:pt x="0" y="2359831"/>
                    <a:pt x="0" y="2318651"/>
                  </a:cubicBezTo>
                  <a:lnTo>
                    <a:pt x="0" y="1801323"/>
                  </a:lnTo>
                  <a:cubicBezTo>
                    <a:pt x="0" y="1760144"/>
                    <a:pt x="35783" y="1726761"/>
                    <a:pt x="79924" y="1726761"/>
                  </a:cubicBezTo>
                  <a:lnTo>
                    <a:pt x="9771840" y="1726761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A6289EC-0FB3-FEB9-63E4-D7A403C0C68E}"/>
                </a:ext>
              </a:extLst>
            </p:cNvPr>
            <p:cNvSpPr/>
            <p:nvPr/>
          </p:nvSpPr>
          <p:spPr>
            <a:xfrm>
              <a:off x="550091" y="3049626"/>
              <a:ext cx="11641909" cy="2835533"/>
            </a:xfrm>
            <a:custGeom>
              <a:avLst/>
              <a:gdLst>
                <a:gd name="connsiteX0" fmla="*/ 11641909 w 11641909"/>
                <a:gd name="connsiteY0" fmla="*/ 0 h 2835533"/>
                <a:gd name="connsiteX1" fmla="*/ 11641909 w 11641909"/>
                <a:gd name="connsiteY1" fmla="*/ 1384819 h 2835533"/>
                <a:gd name="connsiteX2" fmla="*/ 10372629 w 11641909"/>
                <a:gd name="connsiteY2" fmla="*/ 2568952 h 2835533"/>
                <a:gd name="connsiteX3" fmla="*/ 10075587 w 11641909"/>
                <a:gd name="connsiteY3" fmla="*/ 2835533 h 2835533"/>
                <a:gd name="connsiteX4" fmla="*/ 10081608 w 11641909"/>
                <a:gd name="connsiteY4" fmla="*/ 2517367 h 2835533"/>
                <a:gd name="connsiteX5" fmla="*/ 10083080 w 11641909"/>
                <a:gd name="connsiteY5" fmla="*/ 2379103 h 2835533"/>
                <a:gd name="connsiteX6" fmla="*/ 10079100 w 11641909"/>
                <a:gd name="connsiteY6" fmla="*/ 2388066 h 2835533"/>
                <a:gd name="connsiteX7" fmla="*/ 10065617 w 11641909"/>
                <a:gd name="connsiteY7" fmla="*/ 2393277 h 2835533"/>
                <a:gd name="connsiteX8" fmla="*/ 19068 w 11641909"/>
                <a:gd name="connsiteY8" fmla="*/ 2393277 h 2835533"/>
                <a:gd name="connsiteX9" fmla="*/ 0 w 11641909"/>
                <a:gd name="connsiteY9" fmla="*/ 2375488 h 2835533"/>
                <a:gd name="connsiteX10" fmla="*/ 0 w 11641909"/>
                <a:gd name="connsiteY10" fmla="*/ 2252067 h 2835533"/>
                <a:gd name="connsiteX11" fmla="*/ 19068 w 11641909"/>
                <a:gd name="connsiteY11" fmla="*/ 2234278 h 2835533"/>
                <a:gd name="connsiteX12" fmla="*/ 10065617 w 11641909"/>
                <a:gd name="connsiteY12" fmla="*/ 2234278 h 2835533"/>
                <a:gd name="connsiteX13" fmla="*/ 10084685 w 11641909"/>
                <a:gd name="connsiteY13" fmla="*/ 2252067 h 2835533"/>
                <a:gd name="connsiteX14" fmla="*/ 10084685 w 11641909"/>
                <a:gd name="connsiteY14" fmla="*/ 2290613 h 2835533"/>
                <a:gd name="connsiteX15" fmla="*/ 10087630 w 11641909"/>
                <a:gd name="connsiteY15" fmla="*/ 2169209 h 2835533"/>
                <a:gd name="connsiteX16" fmla="*/ 9630430 w 11641909"/>
                <a:gd name="connsiteY16" fmla="*/ 1876543 h 283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41909" h="2835533">
                  <a:moveTo>
                    <a:pt x="11641909" y="0"/>
                  </a:moveTo>
                  <a:lnTo>
                    <a:pt x="11641909" y="1384819"/>
                  </a:lnTo>
                  <a:lnTo>
                    <a:pt x="10372629" y="2568952"/>
                  </a:lnTo>
                  <a:cubicBezTo>
                    <a:pt x="10326769" y="2611736"/>
                    <a:pt x="10130971" y="2818335"/>
                    <a:pt x="10075587" y="2835533"/>
                  </a:cubicBezTo>
                  <a:cubicBezTo>
                    <a:pt x="10079578" y="2748175"/>
                    <a:pt x="10080593" y="2635270"/>
                    <a:pt x="10081608" y="2517367"/>
                  </a:cubicBezTo>
                  <a:lnTo>
                    <a:pt x="10083080" y="2379103"/>
                  </a:lnTo>
                  <a:lnTo>
                    <a:pt x="10079100" y="2388066"/>
                  </a:lnTo>
                  <a:cubicBezTo>
                    <a:pt x="10075650" y="2391286"/>
                    <a:pt x="10070883" y="2393277"/>
                    <a:pt x="10065617" y="2393277"/>
                  </a:cubicBezTo>
                  <a:lnTo>
                    <a:pt x="19068" y="2393277"/>
                  </a:lnTo>
                  <a:cubicBezTo>
                    <a:pt x="8537" y="2393277"/>
                    <a:pt x="0" y="2385312"/>
                    <a:pt x="0" y="2375488"/>
                  </a:cubicBezTo>
                  <a:lnTo>
                    <a:pt x="0" y="2252067"/>
                  </a:lnTo>
                  <a:cubicBezTo>
                    <a:pt x="0" y="2242242"/>
                    <a:pt x="8537" y="2234278"/>
                    <a:pt x="19068" y="2234278"/>
                  </a:cubicBezTo>
                  <a:lnTo>
                    <a:pt x="10065617" y="2234278"/>
                  </a:lnTo>
                  <a:cubicBezTo>
                    <a:pt x="10076148" y="2234278"/>
                    <a:pt x="10084685" y="2242242"/>
                    <a:pt x="10084685" y="2252067"/>
                  </a:cubicBezTo>
                  <a:lnTo>
                    <a:pt x="10084685" y="2290613"/>
                  </a:lnTo>
                  <a:lnTo>
                    <a:pt x="10087630" y="2169209"/>
                  </a:lnTo>
                  <a:cubicBezTo>
                    <a:pt x="10041770" y="2126425"/>
                    <a:pt x="9584570" y="1919326"/>
                    <a:pt x="9630430" y="1876543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C488575-2F06-8620-C599-EF042DFDCB69}"/>
                </a:ext>
              </a:extLst>
            </p:cNvPr>
            <p:cNvSpPr/>
            <p:nvPr/>
          </p:nvSpPr>
          <p:spPr>
            <a:xfrm>
              <a:off x="433694" y="-1"/>
              <a:ext cx="11758306" cy="5283904"/>
            </a:xfrm>
            <a:custGeom>
              <a:avLst/>
              <a:gdLst>
                <a:gd name="connsiteX0" fmla="*/ 5588047 w 11758306"/>
                <a:gd name="connsiteY0" fmla="*/ 0 h 5283904"/>
                <a:gd name="connsiteX1" fmla="*/ 11758306 w 11758306"/>
                <a:gd name="connsiteY1" fmla="*/ 0 h 5283904"/>
                <a:gd name="connsiteX2" fmla="*/ 11758306 w 11758306"/>
                <a:gd name="connsiteY2" fmla="*/ 3783926 h 5283904"/>
                <a:gd name="connsiteX3" fmla="*/ 10171989 w 11758306"/>
                <a:gd name="connsiteY3" fmla="*/ 5283904 h 5283904"/>
                <a:gd name="connsiteX4" fmla="*/ 0 w 11758306"/>
                <a:gd name="connsiteY4" fmla="*/ 5283904 h 52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306" h="5283904">
                  <a:moveTo>
                    <a:pt x="5588047" y="0"/>
                  </a:moveTo>
                  <a:lnTo>
                    <a:pt x="11758306" y="0"/>
                  </a:lnTo>
                  <a:lnTo>
                    <a:pt x="11758306" y="3783926"/>
                  </a:lnTo>
                  <a:lnTo>
                    <a:pt x="10171989" y="5283904"/>
                  </a:lnTo>
                  <a:lnTo>
                    <a:pt x="0" y="528390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27524" y="459231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12563" y="4843575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34992" y="4747129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63" y="5616660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05218" y="5622917"/>
              <a:ext cx="436890" cy="634315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25718" y="5432605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623EA-8F9E-61D3-5B8F-30EB2F6B5842}"/>
              </a:ext>
            </a:extLst>
          </p:cNvPr>
          <p:cNvSpPr txBox="1"/>
          <p:nvPr/>
        </p:nvSpPr>
        <p:spPr>
          <a:xfrm>
            <a:off x="3799096" y="2101210"/>
            <a:ext cx="8302625" cy="1046440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3422"/>
              </a:avLst>
            </a:prstTxWarp>
            <a:spAutoFit/>
          </a:bodyPr>
          <a:lstStyle/>
          <a:p>
            <a:pPr marL="0" lvl="1" indent="-457200" algn="ctr">
              <a:defRPr/>
            </a:pPr>
            <a:r>
              <a:rPr lang="en-US" altLang="ko-KR" sz="4800" b="1" kern="0" dirty="0">
                <a:ln w="19050">
                  <a:noFill/>
                </a:ln>
                <a:solidFill>
                  <a:prstClr val="white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Introduction to Java</a:t>
            </a:r>
          </a:p>
          <a:p>
            <a:pPr marL="0" lvl="1" indent="-457200" algn="ctr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The term Java from Java island….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7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2C269-9AC0-ACB0-3A0C-64A4560A3D8E}"/>
              </a:ext>
            </a:extLst>
          </p:cNvPr>
          <p:cNvSpPr/>
          <p:nvPr/>
        </p:nvSpPr>
        <p:spPr>
          <a:xfrm>
            <a:off x="1184764" y="1753447"/>
            <a:ext cx="9582302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Call by Value?</a:t>
            </a:r>
          </a:p>
          <a:p>
            <a:pPr algn="ctr"/>
            <a:r>
              <a:rPr lang="en-US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vs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12LotteMartHappyBold" panose="02020603020101020101" pitchFamily="18" charset="-127"/>
              <a:ea typeface="12LotteMartHappyBold" panose="02020603020101020101" pitchFamily="18" charset="-127"/>
            </a:endParaRPr>
          </a:p>
          <a:p>
            <a:pPr algn="ctr"/>
            <a:r>
              <a:rPr lang="en-US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Call by Reference?</a:t>
            </a:r>
            <a:endParaRPr lang="en-US" sz="8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12LotteMartHappyBold" panose="02020603020101020101" pitchFamily="18" charset="-127"/>
              <a:ea typeface="12LotteMartHappy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2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EE94BB41-9815-8BCE-72DE-189F6633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67" y="1500703"/>
            <a:ext cx="8358705" cy="47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5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AD44B-A38C-69EF-FD62-620E5826813D}"/>
              </a:ext>
            </a:extLst>
          </p:cNvPr>
          <p:cNvSpPr/>
          <p:nvPr/>
        </p:nvSpPr>
        <p:spPr>
          <a:xfrm>
            <a:off x="436022" y="1494328"/>
            <a:ext cx="113199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Call By Reference (Pass-By-Reference)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5E599-F4E1-7DE7-F2CF-5197F46FBE5F}"/>
              </a:ext>
            </a:extLst>
          </p:cNvPr>
          <p:cNvSpPr/>
          <p:nvPr/>
        </p:nvSpPr>
        <p:spPr>
          <a:xfrm>
            <a:off x="1105344" y="2454810"/>
            <a:ext cx="10083291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Raleway" pitchFamily="2" charset="77"/>
              </a:rPr>
              <a:t>the unique identifier of the object is sent to the method.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 </a:t>
            </a:r>
          </a:p>
          <a:p>
            <a:pPr algn="ctr"/>
            <a:endParaRPr lang="en-US" sz="3600" dirty="0">
              <a:solidFill>
                <a:srgbClr val="000000"/>
              </a:solidFill>
              <a:latin typeface="Raleway" pitchFamily="2" charset="77"/>
            </a:endParaRP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Any changes to the parameter’s instance members will </a:t>
            </a: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result in that change being made to the original value.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AB687206-3755-074A-493B-37B456DB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62" y="5363672"/>
            <a:ext cx="2663537" cy="15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AD44B-A38C-69EF-FD62-620E5826813D}"/>
              </a:ext>
            </a:extLst>
          </p:cNvPr>
          <p:cNvSpPr/>
          <p:nvPr/>
        </p:nvSpPr>
        <p:spPr>
          <a:xfrm>
            <a:off x="1242459" y="1494328"/>
            <a:ext cx="9707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12LotteMartHappyBold" panose="02020603020101020101" pitchFamily="18" charset="-127"/>
                <a:ea typeface="12LotteMartHappyBold" panose="02020603020101020101" pitchFamily="18" charset="-127"/>
              </a:rPr>
              <a:t>Call By Value (Pass-By-Value)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5E599-F4E1-7DE7-F2CF-5197F46FBE5F}"/>
              </a:ext>
            </a:extLst>
          </p:cNvPr>
          <p:cNvSpPr/>
          <p:nvPr/>
        </p:nvSpPr>
        <p:spPr>
          <a:xfrm>
            <a:off x="1105344" y="2767968"/>
            <a:ext cx="10083291" cy="37240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Raleway" panose="020F0502020204030204" pitchFamily="34" charset="0"/>
              </a:rPr>
              <a:t>parameters passed to the callee method will be clones of the original parameters.</a:t>
            </a:r>
          </a:p>
          <a:p>
            <a:pPr algn="ctr"/>
            <a:endParaRPr lang="en-US" sz="3600" b="1" i="0" dirty="0">
              <a:solidFill>
                <a:srgbClr val="000000"/>
              </a:solidFill>
              <a:effectLst/>
              <a:latin typeface="Raleway" panose="020F0502020204030204" pitchFamily="34" charset="0"/>
            </a:endParaRPr>
          </a:p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77"/>
              </a:rPr>
              <a:t>Any modification done in callee method will have no effect on the original parameters in caller method.</a:t>
            </a:r>
          </a:p>
          <a:p>
            <a:br>
              <a:rPr lang="en-US" sz="3600" dirty="0"/>
            </a:b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AB687206-3755-074A-493B-37B456DB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64" y="5363672"/>
            <a:ext cx="2663536" cy="15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29FA85F-7D74-31BF-8464-881AAF968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98" y="997933"/>
            <a:ext cx="7377545" cy="610992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15467C-E513-8BE0-CBA9-22C72A1D5A87}"/>
              </a:ext>
            </a:extLst>
          </p:cNvPr>
          <p:cNvSpPr/>
          <p:nvPr/>
        </p:nvSpPr>
        <p:spPr>
          <a:xfrm>
            <a:off x="2597727" y="5829300"/>
            <a:ext cx="1742208" cy="4987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351558-5502-764C-91BE-7C0DD5902245}"/>
              </a:ext>
            </a:extLst>
          </p:cNvPr>
          <p:cNvSpPr/>
          <p:nvPr/>
        </p:nvSpPr>
        <p:spPr>
          <a:xfrm>
            <a:off x="7204365" y="5860067"/>
            <a:ext cx="1742208" cy="4987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421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29FA85F-7D74-31BF-8464-881AAF968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98" y="997933"/>
            <a:ext cx="7377545" cy="610992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351558-5502-764C-91BE-7C0DD5902245}"/>
              </a:ext>
            </a:extLst>
          </p:cNvPr>
          <p:cNvSpPr/>
          <p:nvPr/>
        </p:nvSpPr>
        <p:spPr>
          <a:xfrm>
            <a:off x="7204365" y="5860067"/>
            <a:ext cx="1742208" cy="49876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58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29FA85F-7D74-31BF-8464-881AAF968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98" y="997933"/>
            <a:ext cx="7377545" cy="61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07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244</Words>
  <Application>Microsoft Macintosh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12LotteMartHappyBold</vt:lpstr>
      <vt:lpstr>210 Yangmalgumung</vt:lpstr>
      <vt:lpstr>Jalnan OTF</vt:lpstr>
      <vt:lpstr>맑은 고딕</vt:lpstr>
      <vt:lpstr>Nanum GaRamYeonGgoc</vt:lpstr>
      <vt:lpstr>OpenSans</vt:lpstr>
      <vt:lpstr>Tmon몬소리 Black</vt:lpstr>
      <vt:lpstr>Arial</vt:lpstr>
      <vt:lpstr>Raleway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박민주</cp:lastModifiedBy>
  <cp:revision>48</cp:revision>
  <dcterms:created xsi:type="dcterms:W3CDTF">2022-12-26T07:40:36Z</dcterms:created>
  <dcterms:modified xsi:type="dcterms:W3CDTF">2023-02-20T11:50:08Z</dcterms:modified>
</cp:coreProperties>
</file>